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2" r:id="rId6"/>
    <p:sldMasterId id="2147483672" r:id="rId7"/>
  </p:sldMasterIdLst>
  <p:notesMasterIdLst>
    <p:notesMasterId r:id="rId19"/>
  </p:notesMasterIdLst>
  <p:sldIdLst>
    <p:sldId id="256" r:id="rId8"/>
    <p:sldId id="294" r:id="rId9"/>
    <p:sldId id="292" r:id="rId10"/>
    <p:sldId id="258" r:id="rId11"/>
    <p:sldId id="260" r:id="rId12"/>
    <p:sldId id="293" r:id="rId13"/>
    <p:sldId id="295" r:id="rId14"/>
    <p:sldId id="266" r:id="rId15"/>
    <p:sldId id="267" r:id="rId16"/>
    <p:sldId id="261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Feldman" initials="JF" lastIdx="34" clrIdx="0">
    <p:extLst>
      <p:ext uri="{19B8F6BF-5375-455C-9EA6-DF929625EA0E}">
        <p15:presenceInfo xmlns:p15="http://schemas.microsoft.com/office/powerpoint/2012/main" userId="S::JFeldman@geosyntec.com::52ab6602-d7c3-418e-9ff7-e4fb014b79de" providerId="AD"/>
      </p:ext>
    </p:extLst>
  </p:cmAuthor>
  <p:cmAuthor id="2" name="Lucas Nguyen" initials="LN" lastIdx="2" clrIdx="1">
    <p:extLst>
      <p:ext uri="{19B8F6BF-5375-455C-9EA6-DF929625EA0E}">
        <p15:presenceInfo xmlns:p15="http://schemas.microsoft.com/office/powerpoint/2012/main" userId="S::LNguyen@geosyntec.com::9b849f29-39c4-4c68-8af7-9430cbe64178" providerId="AD"/>
      </p:ext>
    </p:extLst>
  </p:cmAuthor>
  <p:cmAuthor id="3" name="Rob Annear" initials="RA" lastIdx="3" clrIdx="2">
    <p:extLst>
      <p:ext uri="{19B8F6BF-5375-455C-9EA6-DF929625EA0E}">
        <p15:presenceInfo xmlns:p15="http://schemas.microsoft.com/office/powerpoint/2012/main" userId="Rob Anne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F9"/>
    <a:srgbClr val="0096D6"/>
    <a:srgbClr val="8CD2F4"/>
    <a:srgbClr val="6CADDF"/>
    <a:srgbClr val="5F6062"/>
    <a:srgbClr val="00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5850" autoAdjust="0"/>
  </p:normalViewPr>
  <p:slideViewPr>
    <p:cSldViewPr snapToGrid="0">
      <p:cViewPr varScale="1">
        <p:scale>
          <a:sx n="109" d="100"/>
          <a:sy n="109" d="100"/>
        </p:scale>
        <p:origin x="21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130FE-103E-4E2C-AB24-437D6066A562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A0DA3-5784-4B2E-AB98-87E20482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2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A0DA3-5784-4B2E-AB98-87E2048204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A0DA3-5784-4B2E-AB98-87E204820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A0DA3-5784-4B2E-AB98-87E2048204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A0DA3-5784-4B2E-AB98-87E2048204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visual analysis of seasonally averaged snowpack and streamflow suggests a potential relationship between the height of the SWE peak and the height of the baseflow valley. For example, the blue line shows a wet year in 2008. Lots of snowpack precedes a dip in streamflow that does not fall quite as low as the surrounding years. Conversely, in 2015 we see a dry year with relatively little snowpack which is followed by a dip in streamflow that is lower and longer than its neighboring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A0DA3-5784-4B2E-AB98-87E2048204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5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A0DA3-5784-4B2E-AB98-87E2048204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A0DA3-5784-4B2E-AB98-87E2048204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A0DA3-5784-4B2E-AB98-87E2048204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11" y="0"/>
            <a:ext cx="12191999" cy="391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horizontal image in this space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8224" y="4362451"/>
            <a:ext cx="7163981" cy="762000"/>
          </a:xfrm>
        </p:spPr>
        <p:txBody>
          <a:bodyPr/>
          <a:lstStyle>
            <a:lvl1pPr>
              <a:defRPr>
                <a:solidFill>
                  <a:srgbClr val="6CADD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5101" y="5600719"/>
            <a:ext cx="3086099" cy="83819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name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397425" y="5570251"/>
            <a:ext cx="2286576" cy="3326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date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3810001" y="4133870"/>
            <a:ext cx="7115" cy="2476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45" y="5443106"/>
            <a:ext cx="666035" cy="4609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1" y="5443123"/>
            <a:ext cx="670411" cy="445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5" y="4762338"/>
            <a:ext cx="2727456" cy="9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0"/>
          <a:stretch/>
        </p:blipFill>
        <p:spPr>
          <a:xfrm>
            <a:off x="0" y="2559347"/>
            <a:ext cx="12192000" cy="42986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3" y="2128494"/>
            <a:ext cx="12191999" cy="4729523"/>
          </a:xfrm>
          <a:prstGeom prst="rect">
            <a:avLst/>
          </a:prstGeom>
          <a:solidFill>
            <a:srgbClr val="0096D6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933" y="2269402"/>
            <a:ext cx="1201977" cy="9119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46757" y="776304"/>
            <a:ext cx="7823199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0"/>
          <a:stretch/>
        </p:blipFill>
        <p:spPr>
          <a:xfrm>
            <a:off x="0" y="2551261"/>
            <a:ext cx="12192000" cy="430674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" y="2128494"/>
            <a:ext cx="12191999" cy="4729523"/>
          </a:xfrm>
          <a:prstGeom prst="rect">
            <a:avLst/>
          </a:prstGeom>
          <a:solidFill>
            <a:srgbClr val="5E9732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933" y="2269402"/>
            <a:ext cx="1201977" cy="9119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59457" y="785829"/>
            <a:ext cx="7823199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49773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0"/>
          <a:stretch/>
        </p:blipFill>
        <p:spPr>
          <a:xfrm>
            <a:off x="0" y="2559347"/>
            <a:ext cx="12192000" cy="429865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" y="2128494"/>
            <a:ext cx="12191999" cy="4729523"/>
          </a:xfrm>
          <a:prstGeom prst="rect">
            <a:avLst/>
          </a:prstGeom>
          <a:solidFill>
            <a:srgbClr val="006892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933" y="2269402"/>
            <a:ext cx="1201977" cy="9119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46757" y="776304"/>
            <a:ext cx="7823199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961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9461" y="2139716"/>
            <a:ext cx="5655163" cy="762000"/>
          </a:xfrm>
        </p:spPr>
        <p:txBody>
          <a:bodyPr/>
          <a:lstStyle>
            <a:lvl1pPr algn="ctr">
              <a:defRPr>
                <a:solidFill>
                  <a:srgbClr val="8CD2F4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08240" y="4079598"/>
            <a:ext cx="4583760" cy="48289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name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7608241" y="5134980"/>
            <a:ext cx="3669360" cy="33265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"/>
            <a:ext cx="6045200" cy="6857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Vertical Image in this space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742127" y="3230788"/>
            <a:ext cx="4716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81" y="5024006"/>
            <a:ext cx="666035" cy="4609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21" y="3997077"/>
            <a:ext cx="670411" cy="445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45" y="495138"/>
            <a:ext cx="2727456" cy="9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1518" y="2131608"/>
            <a:ext cx="6906007" cy="762000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6CADD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7608253" y="4117372"/>
            <a:ext cx="4583759" cy="65466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1037" y="751038"/>
            <a:ext cx="6858004" cy="5355932"/>
          </a:xfrm>
          <a:prstGeom prst="rect">
            <a:avLst/>
          </a:prstGeom>
        </p:spPr>
      </p:pic>
      <p:sp>
        <p:nvSpPr>
          <p:cNvPr id="33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7608241" y="5134980"/>
            <a:ext cx="3669360" cy="33265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6742127" y="3230788"/>
            <a:ext cx="4716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81" y="5024006"/>
            <a:ext cx="666035" cy="4609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21" y="3997077"/>
            <a:ext cx="670411" cy="445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45" y="457038"/>
            <a:ext cx="2727456" cy="9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91046"/>
            <a:ext cx="10972800" cy="5149418"/>
          </a:xfrm>
        </p:spPr>
        <p:txBody>
          <a:bodyPr/>
          <a:lstStyle>
            <a:lvl1pPr marL="457143" indent="-457143">
              <a:buFont typeface="Arial" panose="020B0604020202020204" pitchFamily="34" charset="0"/>
              <a:buChar char="•"/>
              <a:defRPr sz="2601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5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2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775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2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2225"/>
            <a:ext cx="10972800" cy="5003945"/>
          </a:xfrm>
        </p:spPr>
        <p:txBody>
          <a:bodyPr/>
          <a:lstStyle>
            <a:lvl1pPr marL="457143" indent="-457143">
              <a:buFont typeface="Arial" panose="020B0604020202020204" pitchFamily="34" charset="0"/>
              <a:buChar char="•"/>
              <a:defRPr sz="2601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682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2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682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2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6" b="28331"/>
          <a:stretch/>
        </p:blipFill>
        <p:spPr>
          <a:xfrm flipV="1">
            <a:off x="0" y="1"/>
            <a:ext cx="12192000" cy="86677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2" y="4"/>
            <a:ext cx="12192001" cy="890337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24" y="248050"/>
            <a:ext cx="1905317" cy="4564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82393"/>
            <a:ext cx="10972800" cy="510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892" y="209550"/>
            <a:ext cx="8257309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771761" y="6501884"/>
            <a:ext cx="264848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en-US" sz="1300" baseline="0" dirty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scientists | innovators</a:t>
            </a:r>
            <a:endParaRPr lang="en-US" sz="1300" dirty="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</p:sldLayoutIdLst>
  <p:txStyles>
    <p:titleStyle>
      <a:lvl1pPr algn="l" defTabSz="914288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43" indent="-45714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57" indent="-285716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857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001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146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286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1444"/>
            <a:ext cx="10972800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191000"/>
            <a:ext cx="12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3" b="39179"/>
          <a:stretch/>
        </p:blipFill>
        <p:spPr>
          <a:xfrm flipV="1">
            <a:off x="0" y="6496066"/>
            <a:ext cx="12192000" cy="36195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2" y="6486541"/>
            <a:ext cx="12192001" cy="371475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18831" y="6555574"/>
            <a:ext cx="11833468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 CONSULTANTS   engineers</a:t>
            </a:r>
            <a:r>
              <a:rPr lang="en-US" sz="105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scientists | innovators</a:t>
            </a:r>
            <a:endParaRPr lang="en-US" sz="105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29" y="6224623"/>
            <a:ext cx="542392" cy="414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288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43" indent="-45714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1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1pPr>
      <a:lvl2pPr marL="742857" indent="-285716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2pPr>
      <a:lvl3pPr marL="1142857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3pPr>
      <a:lvl4pPr marL="1600001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146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286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6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1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3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1651" y="3970595"/>
            <a:ext cx="716398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Groundwater Baseflow Study for Water Supply Resiliency in the Clackamas River Watershed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883" y="5124451"/>
            <a:ext cx="4029372" cy="1733549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/>
              <a:t>Presenter: </a:t>
            </a:r>
            <a:r>
              <a:rPr lang="en-US" sz="2200" dirty="0"/>
              <a:t>Jamie Feldman</a:t>
            </a:r>
          </a:p>
          <a:p>
            <a:r>
              <a:rPr lang="en-US" sz="2200" b="1" dirty="0"/>
              <a:t>Co-authors:</a:t>
            </a:r>
            <a:r>
              <a:rPr lang="en-US" sz="2200" dirty="0"/>
              <a:t> </a:t>
            </a:r>
          </a:p>
          <a:p>
            <a:r>
              <a:rPr lang="en-US" sz="2200" dirty="0"/>
              <a:t>Kim Swan, CRWP</a:t>
            </a:r>
          </a:p>
          <a:p>
            <a:r>
              <a:rPr lang="en-US" sz="2200" dirty="0"/>
              <a:t>Rob Annear and Lucas Nguyen, Geosyntec Consultants</a:t>
            </a:r>
          </a:p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83398" y="5495824"/>
            <a:ext cx="2286576" cy="332652"/>
          </a:xfrm>
        </p:spPr>
        <p:txBody>
          <a:bodyPr/>
          <a:lstStyle/>
          <a:p>
            <a:r>
              <a:rPr lang="en-US" dirty="0"/>
              <a:t>5-12-2022</a:t>
            </a:r>
          </a:p>
        </p:txBody>
      </p:sp>
      <p:pic>
        <p:nvPicPr>
          <p:cNvPr id="1026" name="Picture 2" descr="6 Ways to Enjoy the Clackamas River">
            <a:extLst>
              <a:ext uri="{FF2B5EF4-FFF2-40B4-BE49-F238E27FC236}">
                <a16:creationId xmlns:a16="http://schemas.microsoft.com/office/drawing/2014/main" id="{CD52E2DF-8383-4522-98A3-B174A450BC8E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1" r="7461"/>
          <a:stretch>
            <a:fillRect/>
          </a:stretch>
        </p:blipFill>
        <p:spPr bwMode="auto">
          <a:xfrm>
            <a:off x="0" y="-485760"/>
            <a:ext cx="12192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10419B70-A323-4E2F-BB21-08AEAD2B8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9" y="3817643"/>
            <a:ext cx="3126214" cy="282003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72F301-93C8-4AC7-B72A-AA8F54F79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48" y="5088622"/>
            <a:ext cx="977635" cy="107539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D6D22B-B4B9-41F2-ABF1-1010E346A6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80" y="5223076"/>
            <a:ext cx="977634" cy="806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91609-C13C-4B82-96FF-DDD755DC8E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0491"/>
          <a:stretch/>
        </p:blipFill>
        <p:spPr>
          <a:xfrm>
            <a:off x="478339" y="4685377"/>
            <a:ext cx="3057525" cy="10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DA629-0E17-4953-9398-E202CCAE8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1045"/>
            <a:ext cx="10972800" cy="5937551"/>
          </a:xfrm>
        </p:spPr>
        <p:txBody>
          <a:bodyPr numCol="1">
            <a:normAutofit/>
          </a:bodyPr>
          <a:lstStyle/>
          <a:p>
            <a:pPr marL="628627" indent="-457200"/>
            <a:r>
              <a:rPr lang="en-US" sz="3000" dirty="0"/>
              <a:t>Some predictive power over late summer stream flow</a:t>
            </a:r>
          </a:p>
          <a:p>
            <a:pPr marL="914341" lvl="1" indent="-457200"/>
            <a:r>
              <a:rPr lang="en-US" sz="3000" dirty="0"/>
              <a:t>~60% of the variability accounted for by snowpack of the prior winter</a:t>
            </a:r>
          </a:p>
          <a:p>
            <a:pPr marL="914341" lvl="1" indent="-457200"/>
            <a:r>
              <a:rPr lang="en-US" sz="3000" dirty="0"/>
              <a:t>Confounded by complex hydrology and hydrogeology of watershed</a:t>
            </a:r>
          </a:p>
          <a:p>
            <a:pPr marL="628627" indent="-457200"/>
            <a:r>
              <a:rPr lang="en-US" sz="3000" dirty="0"/>
              <a:t>Recommendations: </a:t>
            </a:r>
          </a:p>
          <a:p>
            <a:pPr marL="914341" lvl="1" indent="-457200"/>
            <a:r>
              <a:rPr lang="en-US" sz="3000" dirty="0"/>
              <a:t>Expand groundwater monitoring programs</a:t>
            </a:r>
          </a:p>
          <a:p>
            <a:pPr marL="914341" lvl="1" indent="-457200"/>
            <a:r>
              <a:rPr lang="en-US" sz="3000" dirty="0"/>
              <a:t>Keep an eye on annual snowpack trends</a:t>
            </a:r>
          </a:p>
          <a:p>
            <a:pPr marL="914341" lvl="1" indent="-457200"/>
            <a:r>
              <a:rPr lang="en-US" sz="3000" dirty="0"/>
              <a:t>For greater predictive power, model Upper Basin with linked surface water-groundwater model like PRMS+MODFLOW or even HSPF.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30DF7-4BB9-4FA6-8992-88CAC5C7D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1463"/>
          <a:stretch/>
        </p:blipFill>
        <p:spPr>
          <a:xfrm>
            <a:off x="0" y="-1"/>
            <a:ext cx="12192000" cy="89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49F77-CC62-4E13-8F05-72DC74D8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8936"/>
            <a:ext cx="8257309" cy="533400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7213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DA629-0E17-4953-9398-E202CCAE8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1046"/>
            <a:ext cx="10972800" cy="5588018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Jamie Feldman</a:t>
            </a:r>
          </a:p>
          <a:p>
            <a:pPr marL="0" indent="0" algn="ctr">
              <a:buNone/>
            </a:pPr>
            <a:r>
              <a:rPr lang="en-US" sz="2800" dirty="0"/>
              <a:t>Water Resources Professional, Geosyntec Consultants</a:t>
            </a:r>
          </a:p>
          <a:p>
            <a:pPr marL="0" indent="0" algn="ctr">
              <a:buNone/>
            </a:pPr>
            <a:r>
              <a:rPr lang="en-US" sz="2800" dirty="0"/>
              <a:t>Email: </a:t>
            </a:r>
            <a:r>
              <a:rPr lang="en-US" sz="2800" dirty="0">
                <a:solidFill>
                  <a:srgbClr val="A5A5A5"/>
                </a:solidFill>
              </a:rPr>
              <a:t>jfeldman@geosyntec.com</a:t>
            </a:r>
          </a:p>
          <a:p>
            <a:pPr marL="0" indent="0" algn="ctr">
              <a:buNone/>
            </a:pPr>
            <a:r>
              <a:rPr lang="en-US" sz="2800" dirty="0"/>
              <a:t>Phone: </a:t>
            </a:r>
            <a:r>
              <a:rPr lang="en-US" sz="2800" dirty="0">
                <a:solidFill>
                  <a:srgbClr val="A5A5A5"/>
                </a:solidFill>
              </a:rPr>
              <a:t>971-271-5892</a:t>
            </a:r>
          </a:p>
          <a:p>
            <a:pPr marL="0" indent="0" algn="ctr">
              <a:buNone/>
            </a:pPr>
            <a:endParaRPr lang="en-US" sz="2800" dirty="0">
              <a:solidFill>
                <a:srgbClr val="A5A5A5"/>
              </a:solidFill>
            </a:endParaRP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Kim Swan</a:t>
            </a:r>
          </a:p>
          <a:p>
            <a:pPr marL="0" indent="0" algn="ctr">
              <a:buNone/>
            </a:pPr>
            <a:r>
              <a:rPr lang="en-US" sz="2800" dirty="0"/>
              <a:t>Clackamas River Water Providers</a:t>
            </a:r>
          </a:p>
          <a:p>
            <a:pPr marL="0" indent="0" algn="ctr">
              <a:buNone/>
            </a:pPr>
            <a:r>
              <a:rPr lang="en-US" sz="2800" dirty="0"/>
              <a:t>Email: </a:t>
            </a:r>
            <a:r>
              <a:rPr lang="en-US" sz="2800" dirty="0">
                <a:solidFill>
                  <a:srgbClr val="A5A5A5"/>
                </a:solidFill>
              </a:rPr>
              <a:t>kims@clackamasproviders.org</a:t>
            </a:r>
          </a:p>
          <a:p>
            <a:pPr marL="0" indent="0" algn="ctr">
              <a:buNone/>
            </a:pPr>
            <a:r>
              <a:rPr lang="en-US" sz="2800" dirty="0"/>
              <a:t>Phone: </a:t>
            </a:r>
            <a:r>
              <a:rPr lang="en-US" sz="2800" dirty="0">
                <a:solidFill>
                  <a:srgbClr val="A5A5A5"/>
                </a:solidFill>
              </a:rPr>
              <a:t>503-723-3510</a:t>
            </a:r>
          </a:p>
          <a:p>
            <a:pPr marL="0" indent="0" algn="ctr">
              <a:buNone/>
            </a:pPr>
            <a:endParaRPr lang="en-US" sz="2800" dirty="0">
              <a:solidFill>
                <a:srgbClr val="A5A5A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30DF7-4BB9-4FA6-8992-88CAC5C7D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1463"/>
          <a:stretch/>
        </p:blipFill>
        <p:spPr>
          <a:xfrm>
            <a:off x="0" y="-1"/>
            <a:ext cx="12192000" cy="89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49F77-CC62-4E13-8F05-72DC74D8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8936"/>
            <a:ext cx="8257309" cy="533400"/>
          </a:xfrm>
        </p:spPr>
        <p:txBody>
          <a:bodyPr>
            <a:normAutofit/>
          </a:bodyPr>
          <a:lstStyle/>
          <a:p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260626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E0EA-B9DB-482F-8A3B-BABB6DA4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  <a:p>
            <a:r>
              <a:rPr lang="en-US" dirty="0"/>
              <a:t>Project Goal</a:t>
            </a:r>
          </a:p>
          <a:p>
            <a:r>
              <a:rPr lang="en-US" dirty="0"/>
              <a:t>Data Analysis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D4725-1836-4265-B705-55BECCF42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1463"/>
          <a:stretch/>
        </p:blipFill>
        <p:spPr>
          <a:xfrm>
            <a:off x="0" y="-1"/>
            <a:ext cx="12192000" cy="89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8A18C-0761-4AE2-A1A6-81A7EFB2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1060"/>
            <a:ext cx="8257309" cy="5334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62701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E5332CD-6F6D-42F7-9EBF-4EBF65EBA2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1463"/>
          <a:stretch/>
        </p:blipFill>
        <p:spPr>
          <a:xfrm>
            <a:off x="0" y="-1"/>
            <a:ext cx="12192000" cy="89127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B85E09-2EFB-43D4-951E-DD358B02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22452"/>
            <a:ext cx="10972800" cy="57669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Clackamas River Water Providers:</a:t>
            </a:r>
          </a:p>
          <a:p>
            <a:pPr lvl="1"/>
            <a:r>
              <a:rPr lang="en-US" dirty="0"/>
              <a:t>Drinking water to over 300,000 people</a:t>
            </a:r>
          </a:p>
          <a:p>
            <a:pPr lvl="1"/>
            <a:r>
              <a:rPr lang="en-US" dirty="0"/>
              <a:t>Meet fish flow requirements</a:t>
            </a:r>
          </a:p>
          <a:p>
            <a:r>
              <a:rPr lang="en-US" dirty="0"/>
              <a:t>Hydrology:</a:t>
            </a:r>
          </a:p>
          <a:p>
            <a:pPr lvl="1"/>
            <a:r>
              <a:rPr lang="en-US" dirty="0"/>
              <a:t>Late summer baseflow fed by groundwater</a:t>
            </a:r>
          </a:p>
          <a:p>
            <a:pPr lvl="1"/>
            <a:r>
              <a:rPr lang="en-US" dirty="0"/>
              <a:t>Climate change expected to reduce snowpack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8BAB3-C608-4ED0-A55F-5CC1C411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8C9ED-2295-4147-BBD0-7B92D5DE0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87" y="919854"/>
            <a:ext cx="3695700" cy="2886075"/>
          </a:xfrm>
          <a:prstGeom prst="rect">
            <a:avLst/>
          </a:prstGeom>
        </p:spPr>
      </p:pic>
      <p:pic>
        <p:nvPicPr>
          <p:cNvPr id="1026" name="Picture 2" descr="Clackamas River Water Providers | Watershed Protection">
            <a:extLst>
              <a:ext uri="{FF2B5EF4-FFF2-40B4-BE49-F238E27FC236}">
                <a16:creationId xmlns:a16="http://schemas.microsoft.com/office/drawing/2014/main" id="{1B2312D3-0495-438C-9BA4-99BE02D34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74" y="1066751"/>
            <a:ext cx="6198326" cy="51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Snowflake with solid fill">
            <a:extLst>
              <a:ext uri="{FF2B5EF4-FFF2-40B4-BE49-F238E27FC236}">
                <a16:creationId xmlns:a16="http://schemas.microsoft.com/office/drawing/2014/main" id="{6E190084-748F-4B15-9CC5-B0BBD75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29249" y="4660267"/>
            <a:ext cx="914400" cy="914400"/>
          </a:xfrm>
          <a:prstGeom prst="rect">
            <a:avLst/>
          </a:prstGeom>
        </p:spPr>
      </p:pic>
      <p:pic>
        <p:nvPicPr>
          <p:cNvPr id="11" name="Graphic 10" descr="Snowflake with solid fill">
            <a:extLst>
              <a:ext uri="{FF2B5EF4-FFF2-40B4-BE49-F238E27FC236}">
                <a16:creationId xmlns:a16="http://schemas.microsoft.com/office/drawing/2014/main" id="{B361D34A-C8BC-49F0-8FB2-432C5F60EA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7621" y="3622015"/>
            <a:ext cx="914400" cy="914400"/>
          </a:xfrm>
          <a:prstGeom prst="rect">
            <a:avLst/>
          </a:prstGeom>
        </p:spPr>
      </p:pic>
      <p:pic>
        <p:nvPicPr>
          <p:cNvPr id="12" name="Graphic 11" descr="Snowflake with solid fill">
            <a:extLst>
              <a:ext uri="{FF2B5EF4-FFF2-40B4-BE49-F238E27FC236}">
                <a16:creationId xmlns:a16="http://schemas.microsoft.com/office/drawing/2014/main" id="{CCCB8A9B-69DB-4939-8742-FE3A81147E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41348" y="5042322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0B0281-F8C7-4483-A29E-434AAE547537}"/>
              </a:ext>
            </a:extLst>
          </p:cNvPr>
          <p:cNvCxnSpPr>
            <a:cxnSpLocks/>
          </p:cNvCxnSpPr>
          <p:nvPr/>
        </p:nvCxnSpPr>
        <p:spPr>
          <a:xfrm>
            <a:off x="2452914" y="2046514"/>
            <a:ext cx="5863303" cy="24899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D9DC31-533B-4229-8104-043584F56B4F}"/>
              </a:ext>
            </a:extLst>
          </p:cNvPr>
          <p:cNvCxnSpPr>
            <a:cxnSpLocks/>
          </p:cNvCxnSpPr>
          <p:nvPr/>
        </p:nvCxnSpPr>
        <p:spPr>
          <a:xfrm flipV="1">
            <a:off x="2193748" y="1066751"/>
            <a:ext cx="3902252" cy="4460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374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C446F-78D7-4CEA-B42F-A831E49E9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Identify </a:t>
            </a:r>
            <a:r>
              <a:rPr lang="en-US" b="1" dirty="0"/>
              <a:t>statistical relationships </a:t>
            </a:r>
            <a:r>
              <a:rPr lang="en-US" dirty="0"/>
              <a:t>between </a:t>
            </a:r>
            <a:r>
              <a:rPr lang="en-US" b="1" dirty="0"/>
              <a:t>snowpack</a:t>
            </a:r>
            <a:r>
              <a:rPr lang="en-US" dirty="0"/>
              <a:t>, </a:t>
            </a:r>
            <a:r>
              <a:rPr lang="en-US" b="1" dirty="0"/>
              <a:t>groundwater</a:t>
            </a:r>
            <a:r>
              <a:rPr lang="en-US" dirty="0"/>
              <a:t>, and </a:t>
            </a:r>
            <a:r>
              <a:rPr lang="en-US" b="1" dirty="0"/>
              <a:t>streamflow</a:t>
            </a:r>
            <a:r>
              <a:rPr lang="en-US" dirty="0"/>
              <a:t> to inform drinking water management and fish flow compliance in the face of climate change.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DECF8-4859-45A5-B68B-BE2952D85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1463"/>
          <a:stretch/>
        </p:blipFill>
        <p:spPr>
          <a:xfrm>
            <a:off x="0" y="-1"/>
            <a:ext cx="12192000" cy="89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A4B03-E728-41B9-90E9-7906D50E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8936"/>
            <a:ext cx="8257309" cy="533400"/>
          </a:xfrm>
        </p:spPr>
        <p:txBody>
          <a:bodyPr/>
          <a:lstStyle/>
          <a:p>
            <a:r>
              <a:rPr lang="en-US" dirty="0"/>
              <a:t>Project Goal</a:t>
            </a:r>
          </a:p>
        </p:txBody>
      </p:sp>
      <p:pic>
        <p:nvPicPr>
          <p:cNvPr id="1028" name="Picture 4" descr="fishing, fish, water pollution, water contaminants | The 71 Percent | Indiana American Water">
            <a:extLst>
              <a:ext uri="{FF2B5EF4-FFF2-40B4-BE49-F238E27FC236}">
                <a16:creationId xmlns:a16="http://schemas.microsoft.com/office/drawing/2014/main" id="{9533902A-ACF0-493B-88E4-4A1F747F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729601"/>
            <a:ext cx="4381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E989F1-2851-4D0B-913A-D300E1DFAE75}"/>
              </a:ext>
            </a:extLst>
          </p:cNvPr>
          <p:cNvSpPr txBox="1"/>
          <p:nvPr/>
        </p:nvSpPr>
        <p:spPr>
          <a:xfrm>
            <a:off x="7164648" y="6163237"/>
            <a:ext cx="1122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71 Percent</a:t>
            </a:r>
          </a:p>
        </p:txBody>
      </p:sp>
    </p:spTree>
    <p:extLst>
      <p:ext uri="{BB962C8B-B14F-4D97-AF65-F5344CB8AC3E}">
        <p14:creationId xmlns:p14="http://schemas.microsoft.com/office/powerpoint/2010/main" val="338614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C41E-AB7B-41DB-997A-740E02B56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1" dirty="0"/>
              <a:t>Sufficient streamflow data from USGS</a:t>
            </a:r>
          </a:p>
          <a:p>
            <a:r>
              <a:rPr lang="en-US" sz="3001" dirty="0"/>
              <a:t>Sufficient snow water equivalent (SWE) data from SNOTEL</a:t>
            </a:r>
          </a:p>
          <a:p>
            <a:r>
              <a:rPr lang="en-US" sz="3001" dirty="0"/>
              <a:t>Major gaps in groundwater level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7D5B1-0DED-4897-B66C-4FBB873F7E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1463"/>
          <a:stretch/>
        </p:blipFill>
        <p:spPr>
          <a:xfrm>
            <a:off x="0" y="-1"/>
            <a:ext cx="12192000" cy="89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C51B5C-1CBF-4C66-ABB7-C608E91C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8936"/>
            <a:ext cx="8257309" cy="533400"/>
          </a:xfrm>
        </p:spPr>
        <p:txBody>
          <a:bodyPr/>
          <a:lstStyle/>
          <a:p>
            <a:r>
              <a:rPr lang="en-US" dirty="0"/>
              <a:t>Data Analysis: Data Availability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E15367BA-0DE1-4783-BD29-380B88C05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t="51734"/>
          <a:stretch/>
        </p:blipFill>
        <p:spPr bwMode="auto">
          <a:xfrm>
            <a:off x="182625" y="3489887"/>
            <a:ext cx="7590735" cy="275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79A8F1-3238-4515-A822-6FE69301D174}"/>
              </a:ext>
            </a:extLst>
          </p:cNvPr>
          <p:cNvSpPr txBox="1"/>
          <p:nvPr/>
        </p:nvSpPr>
        <p:spPr>
          <a:xfrm>
            <a:off x="8866909" y="3183382"/>
            <a:ext cx="3081290" cy="36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1" dirty="0"/>
              <a:t>Single groundwater gauge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7D921B-AC5C-4C4A-9F93-5F85CFD406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1"/>
          <a:stretch/>
        </p:blipFill>
        <p:spPr>
          <a:xfrm>
            <a:off x="7881226" y="3489888"/>
            <a:ext cx="4115532" cy="318495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6686793-C96E-4790-AD9F-91F07D1195CC}"/>
              </a:ext>
            </a:extLst>
          </p:cNvPr>
          <p:cNvSpPr/>
          <p:nvPr/>
        </p:nvSpPr>
        <p:spPr>
          <a:xfrm rot="9690218">
            <a:off x="5547590" y="3927535"/>
            <a:ext cx="3316217" cy="27241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1D025-332C-4DAF-BD39-13E73E675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25" y="3489887"/>
            <a:ext cx="2743574" cy="785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092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8AFA-63EF-4A32-BD5C-1320894C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Visual and statistical analysis:</a:t>
            </a:r>
          </a:p>
          <a:p>
            <a:pPr lvl="1"/>
            <a:r>
              <a:rPr lang="en-US" sz="3000" dirty="0"/>
              <a:t>Timeseries analysis</a:t>
            </a:r>
          </a:p>
          <a:p>
            <a:pPr lvl="1"/>
            <a:r>
              <a:rPr lang="en-US" sz="3000" dirty="0"/>
              <a:t>Linear regressions</a:t>
            </a:r>
          </a:p>
          <a:p>
            <a:pPr lvl="1"/>
            <a:r>
              <a:rPr lang="en-US" sz="3000" dirty="0"/>
              <a:t>Seasonal decomposition</a:t>
            </a:r>
          </a:p>
          <a:p>
            <a:r>
              <a:rPr lang="en-US" sz="3000" dirty="0"/>
              <a:t>Criteria for statistical significance:</a:t>
            </a:r>
          </a:p>
          <a:p>
            <a:pPr lvl="1"/>
            <a:r>
              <a:rPr lang="en-US" sz="3000" dirty="0"/>
              <a:t>Correlation coefficient (Pearson R) value between 0.5 and 1 </a:t>
            </a:r>
          </a:p>
          <a:p>
            <a:pPr lvl="1"/>
            <a:r>
              <a:rPr lang="en-US" sz="3000" dirty="0"/>
              <a:t>P-value between 0 and 0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3000" dirty="0"/>
              <a:t>1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1A3A5-7528-423F-ACDD-BF97E0845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1463"/>
          <a:stretch/>
        </p:blipFill>
        <p:spPr>
          <a:xfrm>
            <a:off x="0" y="-1"/>
            <a:ext cx="12192000" cy="89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36F117-0EAB-4F78-A794-E27DB4D5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836"/>
            <a:ext cx="8257309" cy="533400"/>
          </a:xfrm>
        </p:spPr>
        <p:txBody>
          <a:bodyPr/>
          <a:lstStyle/>
          <a:p>
            <a:r>
              <a:rPr lang="en-US" dirty="0"/>
              <a:t>Data Analysis: Trends and Statistics</a:t>
            </a:r>
          </a:p>
        </p:txBody>
      </p:sp>
    </p:spTree>
    <p:extLst>
      <p:ext uri="{BB962C8B-B14F-4D97-AF65-F5344CB8AC3E}">
        <p14:creationId xmlns:p14="http://schemas.microsoft.com/office/powerpoint/2010/main" val="25573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BFE1-E3D0-4F91-ACC1-5A1EFCBF3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1046"/>
            <a:ext cx="5384783" cy="5149418"/>
          </a:xfrm>
        </p:spPr>
        <p:txBody>
          <a:bodyPr/>
          <a:lstStyle/>
          <a:p>
            <a:r>
              <a:rPr lang="en-US" sz="2800" dirty="0"/>
              <a:t>Goal: find out if groundwater level is directly related to snow water equivalent</a:t>
            </a:r>
          </a:p>
          <a:p>
            <a:r>
              <a:rPr lang="en-US" sz="2800" dirty="0"/>
              <a:t>Correlations between water-year average snowpack and groundwater level lagged by several years</a:t>
            </a:r>
          </a:p>
          <a:p>
            <a:r>
              <a:rPr lang="en-US" sz="2800" dirty="0"/>
              <a:t>No statistically significant correlations found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037FA-B5C1-41B2-A702-14C207537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18" y="1150523"/>
            <a:ext cx="1625599" cy="489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49C23-21D5-4AAC-B527-5B098DC09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13" y="2390275"/>
            <a:ext cx="1599023" cy="3712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6B436-9F18-4AAC-B737-C53EE26DEA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45"/>
          <a:stretch/>
        </p:blipFill>
        <p:spPr>
          <a:xfrm>
            <a:off x="9448813" y="2390283"/>
            <a:ext cx="1705415" cy="3650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060D8-71D6-4B37-87B8-4280E81C9A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1463"/>
          <a:stretch/>
        </p:blipFill>
        <p:spPr>
          <a:xfrm>
            <a:off x="0" y="-1"/>
            <a:ext cx="12192000" cy="89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46B9C-52DD-4118-90BE-86C77C50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799"/>
            <a:ext cx="8257309" cy="533400"/>
          </a:xfrm>
        </p:spPr>
        <p:txBody>
          <a:bodyPr/>
          <a:lstStyle/>
          <a:p>
            <a:r>
              <a:rPr lang="en-US" dirty="0"/>
              <a:t>Data Analysis: Snowpack &amp; Groundwater</a:t>
            </a:r>
          </a:p>
        </p:txBody>
      </p:sp>
    </p:spTree>
    <p:extLst>
      <p:ext uri="{BB962C8B-B14F-4D97-AF65-F5344CB8AC3E}">
        <p14:creationId xmlns:p14="http://schemas.microsoft.com/office/powerpoint/2010/main" val="239375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F980E-97BB-4599-A676-7EACF1019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481" y="1357759"/>
            <a:ext cx="11900844" cy="4465420"/>
          </a:xfrm>
        </p:spPr>
        <p:txBody>
          <a:bodyPr numCol="2">
            <a:normAutofit/>
          </a:bodyPr>
          <a:lstStyle/>
          <a:p>
            <a:r>
              <a:rPr lang="en-US" dirty="0"/>
              <a:t>Potential visual relationship between seasonal maximum snowpack and the following summer’s baseflow.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Almost 60% of the variability in late summer stream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flow </a:t>
            </a:r>
            <a:r>
              <a:rPr lang="en-US" dirty="0"/>
              <a:t>can be accounted for by that year’s total winter snowpack (but not winters prior to that).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03AC58-0868-4D4C-B9D4-6AA811FC65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1463"/>
          <a:stretch/>
        </p:blipFill>
        <p:spPr>
          <a:xfrm>
            <a:off x="0" y="-1"/>
            <a:ext cx="12192000" cy="8912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C9412A-C201-4A33-B06A-CF643AE5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8936"/>
            <a:ext cx="8257309" cy="533400"/>
          </a:xfrm>
        </p:spPr>
        <p:txBody>
          <a:bodyPr/>
          <a:lstStyle/>
          <a:p>
            <a:r>
              <a:rPr lang="en-US" dirty="0"/>
              <a:t>Data Analysis: Snowpack </a:t>
            </a:r>
            <a:r>
              <a:rPr lang="en-US" dirty="0">
                <a:sym typeface="Wingdings" panose="05000000000000000000" pitchFamily="2" charset="2"/>
              </a:rPr>
              <a:t>&amp; Streamflow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7C242DCE-7A6E-4C92-AC09-084684F1186C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b="2831"/>
          <a:stretch/>
        </p:blipFill>
        <p:spPr bwMode="auto">
          <a:xfrm>
            <a:off x="-10583" y="2523221"/>
            <a:ext cx="5298873" cy="4281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C98109-DE05-4FAE-8019-CABD1902304B}"/>
              </a:ext>
            </a:extLst>
          </p:cNvPr>
          <p:cNvCxnSpPr>
            <a:cxnSpLocks/>
          </p:cNvCxnSpPr>
          <p:nvPr/>
        </p:nvCxnSpPr>
        <p:spPr>
          <a:xfrm flipV="1">
            <a:off x="2377452" y="3019008"/>
            <a:ext cx="0" cy="3322320"/>
          </a:xfrm>
          <a:prstGeom prst="line">
            <a:avLst/>
          </a:prstGeom>
          <a:ln w="19050">
            <a:solidFill>
              <a:srgbClr val="1313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B2178C-D042-41F1-B2A1-8388E7382DF4}"/>
              </a:ext>
            </a:extLst>
          </p:cNvPr>
          <p:cNvCxnSpPr>
            <a:cxnSpLocks/>
          </p:cNvCxnSpPr>
          <p:nvPr/>
        </p:nvCxnSpPr>
        <p:spPr>
          <a:xfrm flipV="1">
            <a:off x="3712222" y="3019008"/>
            <a:ext cx="0" cy="33223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2D5D7C7-ABBB-404E-BF26-DB6669BC9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91" y="3448721"/>
            <a:ext cx="7215797" cy="2554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605E90-FB27-4408-930F-C5F920F12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720" y="6001675"/>
            <a:ext cx="3707873" cy="339653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F83F79F4-017A-4BC8-84DB-EB1FC3C50F42}"/>
              </a:ext>
            </a:extLst>
          </p:cNvPr>
          <p:cNvSpPr/>
          <p:nvPr/>
        </p:nvSpPr>
        <p:spPr>
          <a:xfrm>
            <a:off x="5076720" y="2696895"/>
            <a:ext cx="1019274" cy="699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7AC76A-E73D-428F-A8DD-034C4C065A9D}"/>
              </a:ext>
            </a:extLst>
          </p:cNvPr>
          <p:cNvSpPr/>
          <p:nvPr/>
        </p:nvSpPr>
        <p:spPr>
          <a:xfrm>
            <a:off x="4968591" y="6466058"/>
            <a:ext cx="2626009" cy="338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545F15-C571-4662-B6D5-F8AFF55D7C70}"/>
              </a:ext>
            </a:extLst>
          </p:cNvPr>
          <p:cNvSpPr/>
          <p:nvPr/>
        </p:nvSpPr>
        <p:spPr>
          <a:xfrm>
            <a:off x="5730949" y="3657600"/>
            <a:ext cx="1325195" cy="20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Same water year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56E1CA-E7AC-4683-B08F-23BE260E58FB}"/>
              </a:ext>
            </a:extLst>
          </p:cNvPr>
          <p:cNvSpPr/>
          <p:nvPr/>
        </p:nvSpPr>
        <p:spPr>
          <a:xfrm>
            <a:off x="8052761" y="3657600"/>
            <a:ext cx="1463663" cy="20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 water year offset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9080D0-8CF0-4495-B226-30C4E66DA24E}"/>
              </a:ext>
            </a:extLst>
          </p:cNvPr>
          <p:cNvSpPr/>
          <p:nvPr/>
        </p:nvSpPr>
        <p:spPr>
          <a:xfrm>
            <a:off x="10259991" y="3657600"/>
            <a:ext cx="1463663" cy="20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 water years offset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9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BAD8D5-B98B-4B29-A0DE-DE082DEA128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233" y="899947"/>
            <a:ext cx="4844715" cy="47672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82FCE2-F8D4-45C5-B6FF-00EE1C80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867" y="1331864"/>
            <a:ext cx="5163433" cy="5437234"/>
          </a:xfrm>
        </p:spPr>
        <p:txBody>
          <a:bodyPr>
            <a:normAutofit fontScale="92500"/>
          </a:bodyPr>
          <a:lstStyle/>
          <a:p>
            <a:r>
              <a:rPr lang="en-US" dirty="0"/>
              <a:t>The monthly mean timeseries seasonal decomposition reveals: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Long-term trend (baseflow)</a:t>
            </a:r>
          </a:p>
          <a:p>
            <a:pPr marL="457143" lvl="1" indent="0">
              <a:buNone/>
            </a:pPr>
            <a:endParaRPr lang="en-US" dirty="0"/>
          </a:p>
          <a:p>
            <a:pPr marL="457143" lvl="1" indent="0">
              <a:buNone/>
            </a:pPr>
            <a:endParaRPr lang="en-US" dirty="0"/>
          </a:p>
          <a:p>
            <a:pPr lvl="1"/>
            <a:r>
              <a:rPr lang="en-US" dirty="0"/>
              <a:t>Seasonal component (seasonal runoff)</a:t>
            </a:r>
          </a:p>
          <a:p>
            <a:pPr lvl="1"/>
            <a:endParaRPr lang="en-US" dirty="0"/>
          </a:p>
          <a:p>
            <a:pPr marL="457141" lvl="1" indent="0">
              <a:buNone/>
            </a:pPr>
            <a:endParaRPr lang="en-US" dirty="0"/>
          </a:p>
          <a:p>
            <a:pPr lvl="1"/>
            <a:r>
              <a:rPr lang="en-US" dirty="0"/>
              <a:t>Residuals (single occurrence flow events)</a:t>
            </a:r>
          </a:p>
          <a:p>
            <a:pPr marL="457141" lvl="1" indent="0">
              <a:buNone/>
            </a:pPr>
            <a:endParaRPr lang="en-US" dirty="0"/>
          </a:p>
          <a:p>
            <a:pPr marL="457141" lvl="1" indent="0">
              <a:buNone/>
            </a:pPr>
            <a:endParaRPr lang="en-US" dirty="0"/>
          </a:p>
          <a:p>
            <a:pPr lvl="1"/>
            <a:r>
              <a:rPr lang="en-US" dirty="0"/>
              <a:t>Coincidence with snowpack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5B8E77-A893-4387-BAE4-AE523F4BB7F9}"/>
              </a:ext>
            </a:extLst>
          </p:cNvPr>
          <p:cNvCxnSpPr>
            <a:cxnSpLocks/>
          </p:cNvCxnSpPr>
          <p:nvPr/>
        </p:nvCxnSpPr>
        <p:spPr>
          <a:xfrm>
            <a:off x="4546600" y="2667000"/>
            <a:ext cx="2399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25DADD-4586-4968-9B3E-68573B65F6DF}"/>
              </a:ext>
            </a:extLst>
          </p:cNvPr>
          <p:cNvCxnSpPr>
            <a:cxnSpLocks/>
          </p:cNvCxnSpPr>
          <p:nvPr/>
        </p:nvCxnSpPr>
        <p:spPr>
          <a:xfrm>
            <a:off x="5600700" y="3764280"/>
            <a:ext cx="1345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145922-BB7D-48E7-9C6A-45929B0BE89C}"/>
              </a:ext>
            </a:extLst>
          </p:cNvPr>
          <p:cNvCxnSpPr>
            <a:cxnSpLocks/>
          </p:cNvCxnSpPr>
          <p:nvPr/>
        </p:nvCxnSpPr>
        <p:spPr>
          <a:xfrm>
            <a:off x="5829300" y="4864101"/>
            <a:ext cx="11169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A3A10A-1085-4708-B8B4-7D5710165B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1463"/>
          <a:stretch/>
        </p:blipFill>
        <p:spPr>
          <a:xfrm>
            <a:off x="0" y="-1"/>
            <a:ext cx="12192000" cy="8912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C9412A-C201-4A33-B06A-CF643AE5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67" y="180746"/>
            <a:ext cx="8257309" cy="533400"/>
          </a:xfrm>
        </p:spPr>
        <p:txBody>
          <a:bodyPr>
            <a:normAutofit/>
          </a:bodyPr>
          <a:lstStyle/>
          <a:p>
            <a:r>
              <a:rPr lang="en-US" dirty="0"/>
              <a:t>Data Analysis: Streamflow Decomposition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A509F5-5DBB-4CFB-8990-32D11FAE46E4}"/>
              </a:ext>
            </a:extLst>
          </p:cNvPr>
          <p:cNvSpPr/>
          <p:nvPr/>
        </p:nvSpPr>
        <p:spPr>
          <a:xfrm>
            <a:off x="10615653" y="3090871"/>
            <a:ext cx="993913" cy="67625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B31C61E8-D1F7-4DC5-87E7-B9A53FD5BFC1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1"/>
          <a:stretch/>
        </p:blipFill>
        <p:spPr bwMode="auto">
          <a:xfrm>
            <a:off x="7056762" y="5419133"/>
            <a:ext cx="4734186" cy="1438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E2C79B-3CAB-4042-BD1D-B46BBBA6CD59}"/>
              </a:ext>
            </a:extLst>
          </p:cNvPr>
          <p:cNvCxnSpPr>
            <a:cxnSpLocks/>
          </p:cNvCxnSpPr>
          <p:nvPr/>
        </p:nvCxnSpPr>
        <p:spPr>
          <a:xfrm>
            <a:off x="4546600" y="5981701"/>
            <a:ext cx="2399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E146D9-FDFF-4CCB-B332-2516C9DD0886}"/>
              </a:ext>
            </a:extLst>
          </p:cNvPr>
          <p:cNvCxnSpPr/>
          <p:nvPr/>
        </p:nvCxnSpPr>
        <p:spPr>
          <a:xfrm>
            <a:off x="7486255" y="5082541"/>
            <a:ext cx="41233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EBA318-DE9A-43EA-B493-2706E633F71C}"/>
              </a:ext>
            </a:extLst>
          </p:cNvPr>
          <p:cNvCxnSpPr>
            <a:cxnSpLocks/>
          </p:cNvCxnSpPr>
          <p:nvPr/>
        </p:nvCxnSpPr>
        <p:spPr>
          <a:xfrm>
            <a:off x="8653954" y="2244037"/>
            <a:ext cx="0" cy="3328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CB295E-1B45-403D-A33F-7538E8DDDB4F}"/>
              </a:ext>
            </a:extLst>
          </p:cNvPr>
          <p:cNvCxnSpPr>
            <a:cxnSpLocks/>
          </p:cNvCxnSpPr>
          <p:nvPr/>
        </p:nvCxnSpPr>
        <p:spPr>
          <a:xfrm>
            <a:off x="9679355" y="2984500"/>
            <a:ext cx="0" cy="3328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515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2.5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s0 xmlns="4cc73894-13f0-46fe-8cf3-4e7862652a04">PowerPoint Templates</Categories0>
    <_dlc_DocId xmlns="0ec6111b-a3f9-41cc-8512-5981dffc9485">7SDP5EMYDKD7-518-209</_dlc_DocId>
    <_dlc_DocIdUrl xmlns="0ec6111b-a3f9-41cc-8512-5981dffc9485">
      <Url>http://home.geosyntec.com/corp/CMSS/GraphicSupport/_layouts/15/DocIdRedir.aspx?ID=7SDP5EMYDKD7-518-209</Url>
      <Description>7SDP5EMYDKD7-518-209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8D00CBC8E3F749AF5D6520BEAA528F" ma:contentTypeVersion="10" ma:contentTypeDescription="Create a new document." ma:contentTypeScope="" ma:versionID="bd2c8a43a3ca3ea3d94d275aaf136e8e">
  <xsd:schema xmlns:xsd="http://www.w3.org/2001/XMLSchema" xmlns:xs="http://www.w3.org/2001/XMLSchema" xmlns:p="http://schemas.microsoft.com/office/2006/metadata/properties" xmlns:ns2="0ec6111b-a3f9-41cc-8512-5981dffc9485" xmlns:ns3="4cc73894-13f0-46fe-8cf3-4e7862652a04" targetNamespace="http://schemas.microsoft.com/office/2006/metadata/properties" ma:root="true" ma:fieldsID="6230aaf1e37259b40e9306103fdd8846" ns2:_="" ns3:_="">
    <xsd:import namespace="0ec6111b-a3f9-41cc-8512-5981dffc9485"/>
    <xsd:import namespace="4cc73894-13f0-46fe-8cf3-4e7862652a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i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6111b-a3f9-41cc-8512-5981dffc9485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73894-13f0-46fe-8cf3-4e7862652a04" elementFormDefault="qualified">
    <xsd:import namespace="http://schemas.microsoft.com/office/2006/documentManagement/types"/>
    <xsd:import namespace="http://schemas.microsoft.com/office/infopath/2007/PartnerControls"/>
    <xsd:element name="Categories0" ma:index="11" nillable="true" ma:displayName="Categories" ma:default="Marketing Templates" ma:format="Dropdown" ma:internalName="Categories0">
      <xsd:simpleType>
        <xsd:restriction base="dms:Choice">
          <xsd:enumeration value="Conference Poster Templates"/>
          <xsd:enumeration value="Administrative Templates"/>
          <xsd:enumeration value="PowerPoint Templates"/>
          <xsd:enumeration value="Marketing Templates"/>
          <xsd:enumeration value="Technical Report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Projec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C66C3-5CA9-46E5-93CC-8B4FD7C8A342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4cc73894-13f0-46fe-8cf3-4e7862652a04"/>
    <ds:schemaRef ds:uri="0ec6111b-a3f9-41cc-8512-5981dffc9485"/>
    <ds:schemaRef ds:uri="http://purl.org/dc/dcmitype/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C8730F5-3161-4FAD-92B7-5A6D9FC960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5CC54C-6A87-44C0-A252-5BE1FF31EA3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9B14A1D-3AFC-4935-AFF6-8959B1ACE3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6111b-a3f9-41cc-8512-5981dffc9485"/>
    <ds:schemaRef ds:uri="4cc73894-13f0-46fe-8cf3-4e7862652a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32320</TotalTime>
  <Words>499</Words>
  <Application>Microsoft Macintosh PowerPoint</Application>
  <PresentationFormat>Widescreen</PresentationFormat>
  <Paragraphs>98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Office Theme</vt:lpstr>
      <vt:lpstr>Custom Design</vt:lpstr>
      <vt:lpstr>1_Custom Design</vt:lpstr>
      <vt:lpstr>Groundwater Baseflow Study for Water Supply Resiliency in the Clackamas River Watershed</vt:lpstr>
      <vt:lpstr>Overview</vt:lpstr>
      <vt:lpstr>Project Background</vt:lpstr>
      <vt:lpstr>Project Goal</vt:lpstr>
      <vt:lpstr>Data Analysis: Data Availability</vt:lpstr>
      <vt:lpstr>Data Analysis: Trends and Statistics</vt:lpstr>
      <vt:lpstr>Data Analysis: Snowpack &amp; Groundwater</vt:lpstr>
      <vt:lpstr>Data Analysis: Snowpack &amp; Streamflow</vt:lpstr>
      <vt:lpstr>Data Analysis: Streamflow Decomposition</vt:lpstr>
      <vt:lpstr>Conclusions</vt:lpstr>
      <vt:lpstr>Contact Info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David Pryor</cp:lastModifiedBy>
  <cp:revision>255</cp:revision>
  <cp:lastPrinted>2020-08-05T15:08:14Z</cp:lastPrinted>
  <dcterms:created xsi:type="dcterms:W3CDTF">2016-09-26T17:42:06Z</dcterms:created>
  <dcterms:modified xsi:type="dcterms:W3CDTF">2022-05-09T20:44:06Z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0x010100168D00CBC8E3F749AF5D6520BEAA528F</vt:lpwstr>
  </property>
  <property fmtid="{D5CDD505-2E9C-101B-9397-08002B2CF9AE}" pid="3" name="_dlc_DocIdItemGuid">
    <vt:lpwstr>799b119f-c520-4b06-a09f-680a24f63c25</vt:lpwstr>
  </property>
</Properties>
</file>